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29.09.2017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7F9AC-5763-4174-B656-0380C4B88010}" type="datetimeFigureOut">
              <a:rPr lang="ru-RU" smtClean="0"/>
              <a:pPr/>
              <a:t>29.09.2017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61F07-D7FB-481D-BF10-BCF60F54026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08720"/>
            <a:ext cx="7772400" cy="4752527"/>
          </a:xfrm>
        </p:spPr>
        <p:txBody>
          <a:bodyPr>
            <a:normAutofit/>
          </a:bodyPr>
          <a:lstStyle/>
          <a:p>
            <a:r>
              <a:rPr lang="kk-KZ" sz="6000" b="1" dirty="0"/>
              <a:t>Әуелік әлектр беріліс желісіндегі сымның тәждік заряды</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796950"/>
          </a:xfrm>
        </p:spPr>
        <p:txBody>
          <a:bodyPr>
            <a:normAutofit fontScale="90000"/>
          </a:bodyPr>
          <a:lstStyle/>
          <a:p>
            <a:r>
              <a:rPr lang="kk-KZ" sz="4000" b="1" dirty="0"/>
              <a:t>Тәждік заряд және оның сипаттамалары</a:t>
            </a:r>
            <a:r>
              <a:rPr lang="ru-RU" dirty="0"/>
              <a:t/>
            </a:r>
            <a:br>
              <a:rPr lang="ru-RU" dirty="0"/>
            </a:br>
            <a:endParaRPr lang="ru-RU" dirty="0"/>
          </a:p>
        </p:txBody>
      </p:sp>
      <p:sp>
        <p:nvSpPr>
          <p:cNvPr id="3" name="Содержимое 2"/>
          <p:cNvSpPr>
            <a:spLocks noGrp="1"/>
          </p:cNvSpPr>
          <p:nvPr>
            <p:ph idx="1"/>
          </p:nvPr>
        </p:nvSpPr>
        <p:spPr/>
        <p:txBody>
          <a:bodyPr/>
          <a:lstStyle/>
          <a:p>
            <a:r>
              <a:rPr lang="kk-KZ" dirty="0"/>
              <a:t>Тәждік заряд немесе тәж – бұл өздік разряд, жылдам әрекетті біртекті емес өрісте пайда болады, осы жерде ионизациондық үрдісі тек қана электродтар жанында шағын ауданда ғана жүре алады. Осындай өрістер қатарына әуелік электр беріліс желілерінің электрлік өрісі де жатады.</a:t>
            </a:r>
            <a:endParaRPr lang="ru-RU" dirty="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289451"/>
          </a:xfrm>
        </p:spPr>
        <p:txBody>
          <a:bodyPr>
            <a:normAutofit/>
          </a:bodyPr>
          <a:lstStyle/>
          <a:p>
            <a:r>
              <a:rPr lang="kk-KZ" dirty="0"/>
              <a:t>Сым бетінің кернеулілік өрісі тәждің пайда болу уақыт аралығында </a:t>
            </a:r>
            <a:r>
              <a:rPr lang="kk-KZ" i="1" dirty="0"/>
              <a:t>Е</a:t>
            </a:r>
            <a:r>
              <a:rPr lang="kk-KZ" i="1" baseline="-25000" dirty="0"/>
              <a:t>н </a:t>
            </a:r>
            <a:r>
              <a:rPr lang="kk-KZ" dirty="0"/>
              <a:t>– ге тең болып қалады. Сымдағы кернеудің жоғарылауы ионизациондық үрдістің күшейтуіне, көлемдік зарядтың өсуіне және кернеуліліктің </a:t>
            </a:r>
            <a:r>
              <a:rPr lang="kk-KZ" i="1" dirty="0"/>
              <a:t>Е</a:t>
            </a:r>
            <a:r>
              <a:rPr lang="kk-KZ" i="1" baseline="-25000" dirty="0"/>
              <a:t>н </a:t>
            </a:r>
            <a:r>
              <a:rPr lang="kk-KZ" dirty="0"/>
              <a:t>– ге дейін төмендеуіне алып келеді.</a:t>
            </a:r>
            <a:endParaRPr lang="ru-RU" dirty="0"/>
          </a:p>
          <a:p>
            <a:r>
              <a:rPr lang="kk-KZ" dirty="0"/>
              <a:t>Көлемдік зарядтың үлкеюінен тәждегі энергия шығыны өседі, сымдағы кернеу бастапқы кернеуге қарағанда артады.</a:t>
            </a:r>
            <a:endParaRPr lang="ru-RU" dirty="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332656"/>
            <a:ext cx="8229600" cy="5793507"/>
          </a:xfrm>
        </p:spPr>
        <p:txBody>
          <a:bodyPr>
            <a:normAutofit fontScale="85000" lnSpcReduction="10000"/>
          </a:bodyPr>
          <a:lstStyle/>
          <a:p>
            <a:r>
              <a:rPr lang="kk-KZ" dirty="0"/>
              <a:t>Электр өрісі қатысымен иондар қозғалысы барысында тәждену сымымен жердің арасында ток пайда болады. Иондарды жылжыту үшін энергия шығыны қажет, бұл шығындар негізінен тәжге кеткен энергияны анықтайды, себебі ауа ионизациясына энергия үлкен диаметрлі сымдарда электрлік өрістегі кернеулік сымдардың маңында барынша баяу азаяды. Сымдардың маңайындағы кіші диаметрге қарағанда тәждің ионизация ауқымы «қабықшасы» үлкен пішін алады, және де кернеуі ( критический) ұзындыққа дейін бара алады. Тәж бұл жағдайда стримерлі көлемде жылдам пайда болады. Ионизация ауқымының құрылымы дискретті, көпсанды стримерлі каналдар жарқырайды.</a:t>
            </a:r>
            <a:endParaRPr lang="ru-RU" dirty="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548680"/>
            <a:ext cx="8229600" cy="5577483"/>
          </a:xfrm>
        </p:spPr>
        <p:txBody>
          <a:bodyPr>
            <a:normAutofit/>
          </a:bodyPr>
          <a:lstStyle/>
          <a:p>
            <a:r>
              <a:rPr lang="kk-KZ" dirty="0"/>
              <a:t>Тәждің стримерлік тогы ( фронт ұзақтығы – бірнеше наносекундты құрайды) жеке импульстардан күшті фронттан тұрады. Бұл тәж тогының жоғары жиілікті құрамы, сонымен қатар кең спектрлі жиілікті электромагниттік шашылу көзі болып табылады. Ол радио және теледидар толқындарына кедергі келтіреді. Өте жоғары кернеудегі сым желілерін тәждеу кезінде дыбыстық әсер болуы мүмкін, ал жаңбырлы кезде дыбыс тіпті күшейеді.</a:t>
            </a:r>
            <a:endParaRPr lang="ru-RU" dirty="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404664"/>
            <a:ext cx="8229600" cy="5721499"/>
          </a:xfrm>
        </p:spPr>
        <p:txBody>
          <a:bodyPr>
            <a:normAutofit fontScale="92500"/>
          </a:bodyPr>
          <a:lstStyle/>
          <a:p>
            <a:r>
              <a:rPr lang="kk-KZ" dirty="0"/>
              <a:t>Екі әр түрлі зарядталған сымдарды тәждегенде, екі қарама – қарсы таңбалы иондар бір – біріне қарай бағытталады. Төмендетілген өріс кернеулігінің облысында - сым ортасында – иондардың бөлектенген рекомбинациясы жүреді. Оның бірталай бөлігі тәждің қарама – қарсы өрісінің ауданына енеді де, онда өрісті күшейтеді. Осының нәтижесінде ионизация интенсивті үлкейеді, тәждің тогы, сонымен қатар энергия шығыны да өседі. Тәжденудің бұл режимі биполярлы тәж деп аталады. </a:t>
            </a:r>
            <a:endParaRPr lang="ru-RU" dirty="0"/>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Айнымалы кедергіде тәж сымның кернеулік өрісінде тұтанады, Е</a:t>
            </a:r>
            <a:r>
              <a:rPr lang="kk-KZ" baseline="-25000" dirty="0"/>
              <a:t>н</a:t>
            </a:r>
            <a:r>
              <a:rPr lang="kk-KZ" dirty="0"/>
              <a:t> белгісіне жеткенде жанады, кернеу максимум болғанда сөнеді. Содан кейін сымдағы кернеулік өрісі Е</a:t>
            </a:r>
            <a:r>
              <a:rPr lang="kk-KZ" baseline="-25000" dirty="0"/>
              <a:t>н</a:t>
            </a:r>
            <a:r>
              <a:rPr lang="kk-KZ" dirty="0"/>
              <a:t> – нен төмендегенде тәж сөнеді. Иондар ақырын қозғалғандықтан, сымдағы кернеулік өрісі әр жартылай период кезінде көлемді зарядпен күшейеді, алдыңғы қалған жартылай периодтан әр жарты периодта тәж бастапқы кернеуге қарағанда аз тұтанады. Сымдардағы тәждің тұтану кернеу тұтануының амплитуда кернеулігіне тәуелділігі сипаттамасы деп аталады. Сымда кернеу жоғары болған сайын тұтану кернеуі бастапқыдан өзгермелі болады. Тұрақты кернеуге қарағанда айналмалы кернеуде сымдардың тәжденуі жоғарырақ  және де бұл кезде тәжде энергия шығыны көбірек болады. </a:t>
            </a:r>
            <a:endParaRPr lang="ru-RU" dirty="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Тәждік разрядтың сипаттамасына ( бастапқы кернеу, энергия шығыны, радио кедергілер ) ауа райы жағдайына байланысты. Атмосфералық түсімдер сымдағы электрлік өрістің кернеулігін күшейтеді, бетінде сулы немесе мұздаған қабықтар не болмаса кристалды үшкірлер пайда болады. тәждің бастапқы кернеуі мұндайда жылдам төмендейді. Сымның тегістелу коэффициенті атмосфералық әсерлер кезіндегі сымның жағдайын ескеру қажет. Кернеулікті бағалау үшін ( 1 арқылы ) шық, мұз қату және суықтану кезіндегі сымның тегістелу коэффициентін алуға болады, m = 0,6. Жаңбырлы күндерде немесе қар жауған күні тегістелу коэффициенті қанша қалыңдықта түскеніне байланысты және мәні m = 0,57 ... 0,73 аралығында алынады.</a:t>
            </a:r>
            <a:endParaRPr lang="ru-RU" dirty="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Сымдағы электрлік беріліс желілерінің тәждік разряды.</a:t>
            </a:r>
            <a:r>
              <a:rPr lang="ru-RU" dirty="0"/>
              <a:t/>
            </a:r>
            <a:br>
              <a:rPr lang="ru-RU" dirty="0"/>
            </a:br>
            <a:endParaRPr lang="ru-RU" dirty="0"/>
          </a:p>
        </p:txBody>
      </p:sp>
      <p:sp>
        <p:nvSpPr>
          <p:cNvPr id="3" name="Содержимое 2"/>
          <p:cNvSpPr>
            <a:spLocks noGrp="1"/>
          </p:cNvSpPr>
          <p:nvPr>
            <p:ph idx="1"/>
          </p:nvPr>
        </p:nvSpPr>
        <p:spPr/>
        <p:txBody>
          <a:bodyPr>
            <a:normAutofit fontScale="70000" lnSpcReduction="20000"/>
          </a:bodyPr>
          <a:lstStyle/>
          <a:p>
            <a:r>
              <a:rPr lang="kk-KZ" dirty="0"/>
              <a:t>Айнымалы кернеудегі жарты период аралығының бірінде пайда болатын тәждің көлемдік заряды сым өрістерінің өзгеру уақыт аралығында бірнеше ондық сантиметрге жылжуы мүмкін. Осының арасында көлемді оң және теріс зарядтар сым маңайында қайтымды түсетін қозғалыстар жасайды. Олар ақырын әлсіз облыс өрісіне жылжиды. Сонда рекомбинирленеді. Көлемдік зарядтың тек бәраз ғана бөлігі көршілес фазды ымдарға жете алады. Осылайша бұл процесстің жүруіне байланысты үш фазалы желінің әр фазасының тәжденуі бір – біріне әсер етпейді ( биполярлық әсер жоғалады ) және де әр фазаны бір –бірінен оқшауламалы түрде қарастыра алады. Егер фазалардың бірі нольдік кернеу көзіне қосылды (4 сурет) дейік. Сымдағы кернеу үлкейгенде оның бетіндегі электрлік өріс кернеулігі де өседі. ( Кернеу мен кернеулік Е масштабтары 4 суретте көрсетілген, сонымен қатар бастапқы бөлікте қисықтар тура келеді.)</a:t>
            </a:r>
            <a:endParaRPr lang="ru-RU" dirty="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404664"/>
            <a:ext cx="8229600" cy="5721499"/>
          </a:xfrm>
        </p:spPr>
        <p:txBody>
          <a:bodyPr>
            <a:normAutofit fontScale="85000" lnSpcReduction="10000"/>
          </a:bodyPr>
          <a:lstStyle/>
          <a:p>
            <a:r>
              <a:rPr lang="kk-KZ" dirty="0"/>
              <a:t>Өріс кернеулігі келесі жарты периодта Е</a:t>
            </a:r>
            <a:r>
              <a:rPr lang="kk-KZ" baseline="-25000" dirty="0"/>
              <a:t>н</a:t>
            </a:r>
            <a:r>
              <a:rPr lang="kk-KZ" dirty="0"/>
              <a:t>-ге жеткенде тәждену жанданады. Бұл процесс кернеу тұтанғанда жүреді u</a:t>
            </a:r>
            <a:r>
              <a:rPr lang="kk-KZ" baseline="-25000" dirty="0"/>
              <a:t>заж</a:t>
            </a:r>
            <a:r>
              <a:rPr lang="kk-KZ" dirty="0"/>
              <a:t> &lt; U</a:t>
            </a:r>
            <a:r>
              <a:rPr lang="kk-KZ" baseline="-25000" dirty="0"/>
              <a:t>н</a:t>
            </a:r>
            <a:r>
              <a:rPr lang="kk-KZ" dirty="0"/>
              <a:t>. Екіншіде және кезекті жарты периодта біріншіге қарағанда жарты период қосылғаннан кейін тәждену ұзағырақ. Екінші жарты периодта бірінші оң заряд нейтралданады, ол бірінші периодта пайда болған, содан кейін сымның бос жеріндң теріс заряд жинақталады. Ары қарай процесс зарядтардың кезекті ауысуымен жүреді. Тәж тогы гармоникаларға ыдырағанда бірінші гармоника кедергіні 90</a:t>
            </a:r>
            <a:r>
              <a:rPr lang="kk-KZ" baseline="30000" dirty="0"/>
              <a:t>0</a:t>
            </a:r>
            <a:r>
              <a:rPr lang="kk-KZ" dirty="0"/>
              <a:t> – тан төмен бұрышқа озып отыратыны анықталды. Тәж тоғы активті, көлемді құрамдарды иемденеді, яғни тәж кезінде энергия шығындарының орны болады және сымның көлемі үлкейеді.</a:t>
            </a:r>
            <a:endParaRPr lang="ru-RU" dirty="0"/>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Басқадай өзгешелігі: шынайы анықтамалар U</a:t>
            </a:r>
            <a:r>
              <a:rPr lang="kk-KZ" baseline="-25000" dirty="0"/>
              <a:t>m</a:t>
            </a:r>
            <a:r>
              <a:rPr lang="kk-KZ" dirty="0"/>
              <a:t> &gt; 2U</a:t>
            </a:r>
            <a:r>
              <a:rPr lang="kk-KZ" baseline="-25000" dirty="0"/>
              <a:t>н</a:t>
            </a:r>
            <a:r>
              <a:rPr lang="kk-KZ" dirty="0"/>
              <a:t> мәнінде ось абсциссаларын қиып өтеді. Бұның себебі ионның сымнан кетуі және көлемдік зарядтың қріс кернеулігіне әсер етуі, ал оның әсері бетінде төмендейді. Ол ^U – дің төмендеуіне эквивалентті және U</a:t>
            </a:r>
            <a:r>
              <a:rPr lang="kk-KZ" baseline="-25000" dirty="0"/>
              <a:t>заж</a:t>
            </a:r>
            <a:r>
              <a:rPr lang="kk-KZ" dirty="0"/>
              <a:t> – дің өсуіне әкелуі керек. Бірақ тәждену ауданында ауа қызады, U</a:t>
            </a:r>
            <a:r>
              <a:rPr lang="kk-KZ" baseline="-25000" dirty="0"/>
              <a:t>н</a:t>
            </a:r>
            <a:r>
              <a:rPr lang="kk-KZ" dirty="0"/>
              <a:t> мәні төмендейді, сондықтан (4) қарағанда бастапқы сипаттама бөлігінде тұтану кедергісі біраз төмен.</a:t>
            </a:r>
            <a:endParaRPr lang="ru-RU" dirty="0"/>
          </a:p>
          <a:p>
            <a:r>
              <a:rPr lang="kk-KZ" dirty="0"/>
              <a:t>Тәж кезіндегі энергия шығынын, радио кедергілерді болдрмау үшін тәждің бастапқы кернеуі жермен әсері аралыған алғанда ең жоғарғы жұмыс кернеуінен төмен болмауы керек. Сым диаметрлерін дұрыс таңдау тек кұрғау ауа райында болдаы не болмаса кеңейтілген сым қолданылады. Атмосфералық түсімдерге байланысты сымдағы тәжденуді болдырмау мүмкін емес. </a:t>
            </a:r>
            <a:endParaRPr lang="ru-RU" dirty="0"/>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92500" lnSpcReduction="10000"/>
          </a:bodyPr>
          <a:lstStyle/>
          <a:p>
            <a:r>
              <a:rPr lang="kk-KZ" dirty="0"/>
              <a:t>330 кВ номиналды кернеу болғанда және жоғары кернеуде диаметрлері үлкен сымдар қажет, көп жағдайда асқын диаметр берілген қуаттың желі бойынша өткізу шарты бойынша таңдалған. Осындай жағдайда көлемнің көлденең қимасы өткізетін материалға және диаметрге байланысты емес сым таңдау қажет. Бұлар кеңейтілген сымдар деп аатлады. Оларда арнайы диаметр болады, бұл өріс кернеулігін керекті жағдайға дейін төмендетеді, ал көлденең қиманың көлемін қысқарту үшін жартылай немесе шыны пластикалы өзек қолданылады. </a:t>
            </a:r>
            <a:endParaRPr lang="ru-RU" dirty="0"/>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Тәждік разрядтың экологиялық әсері</a:t>
            </a:r>
            <a:r>
              <a:rPr lang="ru-RU" dirty="0"/>
              <a:t/>
            </a:r>
            <a:br>
              <a:rPr lang="ru-RU" dirty="0"/>
            </a:br>
            <a:endParaRPr lang="ru-RU" dirty="0"/>
          </a:p>
        </p:txBody>
      </p:sp>
      <p:sp>
        <p:nvSpPr>
          <p:cNvPr id="3" name="Содержимое 2"/>
          <p:cNvSpPr>
            <a:spLocks noGrp="1"/>
          </p:cNvSpPr>
          <p:nvPr>
            <p:ph idx="1"/>
          </p:nvPr>
        </p:nvSpPr>
        <p:spPr/>
        <p:txBody>
          <a:bodyPr/>
          <a:lstStyle/>
          <a:p>
            <a:r>
              <a:rPr lang="kk-KZ" dirty="0"/>
              <a:t>Тәждік разряд электрлік беріліс желілеріндегі радио және теледидар кедергісін, акустикалық бөгде дыбыстар тудырады. Радио кедергілерінің және бөгде дыбыстардың негізгі себебі – сымдағы стримерлі тәж</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868958"/>
          </a:xfrm>
        </p:spPr>
        <p:txBody>
          <a:bodyPr>
            <a:normAutofit fontScale="90000"/>
          </a:bodyPr>
          <a:lstStyle/>
          <a:p>
            <a:r>
              <a:rPr lang="kk-KZ" dirty="0"/>
              <a:t>Бұл стримерлі тәждің пайда болуының оңтайлы кезеңі: </a:t>
            </a:r>
            <a:r>
              <a:rPr lang="ru-RU" dirty="0"/>
              <a:t/>
            </a:r>
            <a:br>
              <a:rPr lang="ru-RU" dirty="0"/>
            </a:br>
            <a:endParaRPr lang="ru-RU" dirty="0"/>
          </a:p>
        </p:txBody>
      </p:sp>
      <p:sp>
        <p:nvSpPr>
          <p:cNvPr id="3" name="Содержимое 2"/>
          <p:cNvSpPr>
            <a:spLocks noGrp="1"/>
          </p:cNvSpPr>
          <p:nvPr>
            <p:ph idx="1"/>
          </p:nvPr>
        </p:nvSpPr>
        <p:spPr/>
        <p:txBody>
          <a:bodyPr>
            <a:normAutofit fontScale="92500"/>
          </a:bodyPr>
          <a:lstStyle/>
          <a:p>
            <a:pPr lvl="0">
              <a:buFont typeface="Wingdings" pitchFamily="2" charset="2"/>
              <a:buChar char="Ø"/>
            </a:pPr>
            <a:r>
              <a:rPr lang="kk-KZ" dirty="0"/>
              <a:t>Түрлі ауа райының қолайсыз жағдайларында;</a:t>
            </a:r>
            <a:endParaRPr lang="ru-RU" dirty="0"/>
          </a:p>
          <a:p>
            <a:pPr lvl="0">
              <a:buFont typeface="Wingdings" pitchFamily="2" charset="2"/>
              <a:buChar char="Ø"/>
            </a:pPr>
            <a:r>
              <a:rPr lang="kk-KZ" dirty="0"/>
              <a:t>Бастапқы өріс кернеулігі төмендегенде;</a:t>
            </a:r>
            <a:endParaRPr lang="ru-RU" dirty="0"/>
          </a:p>
          <a:p>
            <a:pPr lvl="0">
              <a:buFont typeface="Wingdings" pitchFamily="2" charset="2"/>
              <a:buChar char="Ø"/>
            </a:pPr>
            <a:r>
              <a:rPr lang="kk-KZ" dirty="0"/>
              <a:t>Үлкен диаметрлі сым қолданғанда;</a:t>
            </a:r>
            <a:endParaRPr lang="ru-RU" dirty="0"/>
          </a:p>
          <a:p>
            <a:pPr lvl="0">
              <a:buFont typeface="Wingdings" pitchFamily="2" charset="2"/>
              <a:buChar char="Ø"/>
            </a:pPr>
            <a:r>
              <a:rPr lang="kk-KZ" dirty="0"/>
              <a:t>Ең жоғарғы кернеудің тәждену кезіндегі күшті радио кедергілер мен акустикалық дыбыстар жауын – шашын мен қарлы кезде болады;</a:t>
            </a:r>
            <a:endParaRPr lang="ru-RU" dirty="0"/>
          </a:p>
          <a:p>
            <a:pPr lvl="0">
              <a:buFont typeface="Wingdings" pitchFamily="2" charset="2"/>
              <a:buChar char="Ø"/>
            </a:pPr>
            <a:r>
              <a:rPr lang="kk-KZ" dirty="0"/>
              <a:t>Ауа райы бұзылмаған жағдайда кедергілер мен дыбыстар сымның кірленуінен туады.</a:t>
            </a:r>
            <a:endParaRPr lang="ru-RU" dirty="0"/>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Шашырау жиілігі артқан сайын радио кедергілер деңгейі төмендейді.</a:t>
            </a:r>
            <a:endParaRPr lang="ru-RU" dirty="0"/>
          </a:p>
          <a:p>
            <a:r>
              <a:rPr lang="kk-KZ" dirty="0"/>
              <a:t>Әсіресе тәждегі интенсивті дыбыс қатты жаңбыр кезінде болады, алайда ондай жаңбырдың өзі акустикалық кедергілер дыбысынан қатты дыбыс шығарады. Сондықтан кедергілер нөсер жауында, тұманда, сулы сымда қатты жаңбырдан кейін дауыс деңгейі 5...6 дБ (А) –ға төменірек, қатты жаңбырлы күнге қарағанда, бірақ ортақ дауысты фонда көбірек. Акустикалық дыбыстың бағалануы ылғалды сым кезінде өлшенеді. </a:t>
            </a:r>
            <a:endParaRPr lang="ru-RU" dirty="0"/>
          </a:p>
          <a:p>
            <a:r>
              <a:rPr lang="kk-KZ" dirty="0"/>
              <a:t>Санитарлық нормаға сай, рұқсат етілген дауыс деңгейі 45 дБ (А) – ға тең. Ең жоғарғы кернеу желілері елді – мекен тұратын шекарадан 300 м-ден орналасады, сондықтан осындай қашықтықта да деңгейі ылғалды сымдарда рұқсат етілгеннен төмен болады.</a:t>
            </a:r>
            <a:endParaRPr lang="ru-RU" dirty="0"/>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fontScale="92500"/>
          </a:bodyPr>
          <a:lstStyle/>
          <a:p>
            <a:r>
              <a:rPr lang="kk-KZ" dirty="0"/>
              <a:t>Таза аудандарда рұқсат етілген кернеуліктер d &lt; 3,26 см тәждегі энергия шығынымен анықталады және акустикалық кедергілер ішінде d &gt; 3,26 см анықталады. Өндірістік кірленген аймақтарда рұқсат етілген кернеулік d &lt; 2,7 см болатын энергия шығынымен анықталады. Радио кедергілер d </a:t>
            </a:r>
            <a:r>
              <a:rPr lang="ru-RU" dirty="0"/>
              <a:t>=</a:t>
            </a:r>
            <a:r>
              <a:rPr lang="kk-KZ" dirty="0"/>
              <a:t> 2,7...3,3 см және акустикалық бөгде дыбыстар d </a:t>
            </a:r>
            <a:r>
              <a:rPr lang="ru-RU" dirty="0"/>
              <a:t>&gt;</a:t>
            </a:r>
            <a:r>
              <a:rPr lang="kk-KZ" dirty="0"/>
              <a:t>3,3 см.</a:t>
            </a:r>
            <a:endParaRPr lang="ru-RU" dirty="0"/>
          </a:p>
          <a:p>
            <a:r>
              <a:rPr lang="kk-KZ" dirty="0"/>
              <a:t>Акустикалық кедергілердің интенсивтілігі фазадағы сымдар саны артқан сайын өседі, осыдан кейін рұқсат етілген электрлік өрістің кернеулігі сым бетінде төмендейді.</a:t>
            </a:r>
            <a:endParaRPr lang="ru-RU" dirty="0"/>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1239</Words>
  <Application>Microsoft Office PowerPoint</Application>
  <PresentationFormat>Экран (4:3)</PresentationFormat>
  <Paragraphs>29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Әуелік әлектр беріліс желісіндегі сымның тәждік заряды </vt:lpstr>
      <vt:lpstr>Тәждік заряд және оның сипаттамалары </vt:lpstr>
      <vt:lpstr>Слайд 3</vt:lpstr>
      <vt:lpstr>Слайд 4</vt:lpstr>
      <vt:lpstr>Слайд 5</vt:lpstr>
      <vt:lpstr>Слайд 6</vt:lpstr>
      <vt:lpstr>Слайд 7</vt:lpstr>
      <vt:lpstr>Слайд 8</vt:lpstr>
      <vt:lpstr>Сымдағы электрлік беріліс желілерінің тәждік разряды. </vt:lpstr>
      <vt:lpstr>Слайд 10</vt:lpstr>
      <vt:lpstr>Слайд 11</vt:lpstr>
      <vt:lpstr>Слайд 12</vt:lpstr>
      <vt:lpstr>Тәждік разрядтың экологиялық әсері </vt:lpstr>
      <vt:lpstr>Бұл стримерлі тәждің пайда болуының оңтайлы кезеңі:  </vt:lpstr>
      <vt:lpstr>Слайд 15</vt:lpstr>
      <vt:lpstr>Слайд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Әуелік әлектр беріліс желісіндегі сымның тәждік заряды </dc:title>
  <dc:creator>Admin</dc:creator>
  <cp:lastModifiedBy>Динара</cp:lastModifiedBy>
  <cp:revision>3</cp:revision>
  <dcterms:created xsi:type="dcterms:W3CDTF">2012-03-10T03:22:53Z</dcterms:created>
  <dcterms:modified xsi:type="dcterms:W3CDTF">2017-09-29T06:48:33Z</dcterms:modified>
</cp:coreProperties>
</file>